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688" r:id="rId2"/>
    <p:sldId id="689" r:id="rId3"/>
    <p:sldId id="690" r:id="rId4"/>
    <p:sldId id="691" r:id="rId5"/>
    <p:sldId id="697" r:id="rId6"/>
    <p:sldId id="699" r:id="rId7"/>
    <p:sldId id="698" r:id="rId8"/>
    <p:sldId id="700" r:id="rId9"/>
    <p:sldId id="693" r:id="rId10"/>
    <p:sldId id="694" r:id="rId11"/>
    <p:sldId id="692" r:id="rId12"/>
    <p:sldId id="717" r:id="rId13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Фаниля Талипова" initials="ФТ" lastIdx="2" clrIdx="0">
    <p:extLst>
      <p:ext uri="{19B8F6BF-5375-455C-9EA6-DF929625EA0E}">
        <p15:presenceInfo xmlns:p15="http://schemas.microsoft.com/office/powerpoint/2012/main" userId="S-1-5-21-3380697423-3199596137-3836257874-11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AE6"/>
    <a:srgbClr val="FF9999"/>
    <a:srgbClr val="FFFFCC"/>
    <a:srgbClr val="009900"/>
    <a:srgbClr val="FFFFFF"/>
    <a:srgbClr val="99FF66"/>
    <a:srgbClr val="5DFFA6"/>
    <a:srgbClr val="66CCFF"/>
    <a:srgbClr val="00B85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1657" autoAdjust="0"/>
  </p:normalViewPr>
  <p:slideViewPr>
    <p:cSldViewPr>
      <p:cViewPr varScale="1">
        <p:scale>
          <a:sx n="118" d="100"/>
          <a:sy n="118" d="100"/>
        </p:scale>
        <p:origin x="446" y="6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8" y="3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5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43665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8" y="9443665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0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37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E913A-42D3-44F7-8258-28EB581BA03D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01CAF-C886-48A9-943D-1E1FB2644147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D4BB-4477-4C62-88E8-F4C6B7F98690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C0CB-D0D0-4489-8208-843A06B3A78A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008F8-E717-418E-800A-67B2B4F0208C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8F93-3454-4E1E-9CD5-F8CA9FA2E2E9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FF535-73C2-49FD-B482-212562F095FB}" type="datetime1">
              <a:rPr lang="ru-RU" smtClean="0"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011CB-3623-46F8-A6E7-5FEDB06C0D6E}" type="datetime1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75E-1B11-404F-9DD2-DBACACE8AF02}" type="datetime1">
              <a:rPr lang="ru-RU" smtClean="0"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ADDBA-59D7-4E4D-8D09-925BC1B9FE3A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3BB74-F07B-42FC-9038-72A492795F8C}" type="datetime1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D1E82-F48A-4527-AA1D-984EEEF0555E}" type="datetime1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help.edu.tatar.ru/?p=469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7574" y="954521"/>
            <a:ext cx="7830870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05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aramond" pitchFamily="18" charset="0"/>
              </a:rPr>
              <a:t>Об </a:t>
            </a:r>
            <a:r>
              <a:rPr lang="ru-RU" sz="2400" b="1" dirty="0">
                <a:solidFill>
                  <a:srgbClr val="002060"/>
                </a:solidFill>
                <a:latin typeface="Garamond" pitchFamily="18" charset="0"/>
              </a:rPr>
              <a:t>этапах работы с модулем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aramond" pitchFamily="18" charset="0"/>
              </a:rPr>
              <a:t>«Повышение квалификации</a:t>
            </a:r>
            <a:r>
              <a:rPr lang="tt-RU" sz="2400" b="1" dirty="0">
                <a:solidFill>
                  <a:srgbClr val="002060"/>
                </a:solidFill>
                <a:latin typeface="Garamond" pitchFamily="18" charset="0"/>
              </a:rPr>
              <a:t> работников </a:t>
            </a:r>
            <a:endParaRPr lang="ru-RU" sz="2400" b="1" dirty="0">
              <a:solidFill>
                <a:srgbClr val="002060"/>
              </a:solidFill>
              <a:latin typeface="Garamond" pitchFamily="18" charset="0"/>
            </a:endParaRPr>
          </a:p>
          <a:p>
            <a:pPr algn="ctr"/>
            <a:r>
              <a:rPr lang="tt-RU" sz="2400" b="1" dirty="0">
                <a:solidFill>
                  <a:srgbClr val="002060"/>
                </a:solidFill>
                <a:latin typeface="Garamond" pitchFamily="18" charset="0"/>
              </a:rPr>
              <a:t>образования</a:t>
            </a:r>
            <a:r>
              <a:rPr lang="ru-RU" sz="2400" b="1" dirty="0">
                <a:solidFill>
                  <a:srgbClr val="002060"/>
                </a:solidFill>
                <a:latin typeface="Garamond" pitchFamily="18" charset="0"/>
              </a:rPr>
              <a:t>» в государственной информационной системе «Электронное образование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aramond" pitchFamily="18" charset="0"/>
              </a:rPr>
              <a:t>Республики Татарстан» </a:t>
            </a:r>
          </a:p>
          <a:p>
            <a:pPr algn="r">
              <a:defRPr/>
            </a:pPr>
            <a:r>
              <a:rPr lang="ru-RU" sz="135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 </a:t>
            </a:r>
          </a:p>
        </p:txBody>
      </p:sp>
      <p:pic>
        <p:nvPicPr>
          <p:cNvPr id="27653" name="Picture 2" descr="File:Coat of Arms of Tatarstan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3614" y="127400"/>
            <a:ext cx="782240" cy="71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3164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51470"/>
            <a:ext cx="76688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3.22.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для педагогов ДОД по созданию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3.23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формированию эффективной системы выявления, поддержки и развития способностей и талантов у детей и молодежи, направленной на самоопределение и профессиональную ориентацию обучающихся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3.24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повышению вариативности дополнительного образования детей, качества и доступности дополнительных образовательных программ для детей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3.25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формированию ведущей роли дополнительного образования детей в системе образования как важнейшего элемента интеллектуального, духовно-нравственного и физического совершенствования детей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3.26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обеспечению подготовки и ранней профориентации будущих кадров для потребностей социально-экономического развития страны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3.27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повышению значимости и востребованности дополнительных общеобразовательных программ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3.28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обновлению методов и содержания дополнительного образования детей в соответствии с их образовательными потребностями и индивидуальными возможностями, интересами семьи и общества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3.29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обеспечению равного доступа к дополнительным общеобразовательным программам для различных категорий детей в соответствии с их образовательными потребностями и индивидуальными возможностями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3.30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внедрению проектного управления в сфере дополнительного образования детей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3.31.Программа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для педагогов ДОД по формированию системы кадрового обеспечения дополнительного образования детей на основе программного подхода, включающей непрерывное повышение профессионального мастерства педагогических работников дополнительного образования детей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3.32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Программа ПК для педагогов ДОД по разработке образовательного контента при реализации дополнительной общеобразовательной программы с использованием дистанционных образовательных технологий</a:t>
            </a:r>
          </a:p>
          <a:p>
            <a:pPr marL="134541" lvl="1"/>
            <a:endParaRPr lang="ru-RU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3.33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. Иное (сформулируйте свое направление, ключевую тему или актуальную проблему, которую, на Ваш взгляд, необходимо включить в программы повышения квалификации)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469" b="21469"/>
          <a:stretch/>
        </p:blipFill>
        <p:spPr>
          <a:xfrm>
            <a:off x="1259632" y="4615549"/>
            <a:ext cx="6408712" cy="47447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0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9907" y="37243"/>
            <a:ext cx="6031599" cy="324036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ru-RU" sz="18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Об особенностях выбора педагогами траектории профессионального </a:t>
            </a:r>
            <a:r>
              <a:rPr lang="ru-RU" sz="18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развития</a:t>
            </a:r>
            <a:endParaRPr lang="ru-RU" sz="1800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76529" y="1525570"/>
            <a:ext cx="6372708" cy="35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ru-RU" sz="15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1341514"/>
            <a:ext cx="729081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15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Основу обучения: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бюджетная / внебюджетная</a:t>
            </a:r>
            <a:endParaRPr lang="ru-RU" sz="15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endParaRPr lang="ru-RU" sz="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35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5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 обучения:</a:t>
            </a:r>
            <a:endParaRPr lang="ru-RU" sz="1500" b="1" u="sng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использованием дистанционных технологий и электронных ресурсов </a:t>
            </a:r>
            <a:r>
              <a:rPr lang="ru-RU" sz="15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(д/о-70%, о/о в формате стажировки и других формах -30%)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педагогов коррекционного образования  д/о-40%, о/о в формате стажировки и других формах -60%</a:t>
            </a:r>
          </a:p>
          <a:p>
            <a:pPr algn="just">
              <a:spcAft>
                <a:spcPts val="750"/>
              </a:spcAft>
            </a:pPr>
            <a:r>
              <a:rPr lang="ru-RU" sz="15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очное обучение </a:t>
            </a:r>
            <a:r>
              <a:rPr lang="ru-RU" sz="15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(д/о-20%, о/о-80%)</a:t>
            </a:r>
          </a:p>
          <a:p>
            <a:pPr algn="just">
              <a:spcAft>
                <a:spcPts val="750"/>
              </a:spcAft>
            </a:pPr>
            <a:endParaRPr lang="ru-RU" sz="6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</a:pPr>
            <a:r>
              <a:rPr lang="ru-RU" sz="15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5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Примерные направления ПК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72451" y="3889426"/>
            <a:ext cx="437448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926630"/>
            <a:ext cx="5178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анкетировании педагогу необходимо выбрать: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16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8291" y="1203598"/>
            <a:ext cx="2468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3507854"/>
            <a:ext cx="3461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http://help.edu.tatar.ru/?</a:t>
            </a:r>
            <a:r>
              <a:rPr lang="en-US" dirty="0" smtClean="0">
                <a:hlinkClick r:id="rId2"/>
              </a:rPr>
              <a:t>p=4692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3564" y="323085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>
                <a:solidFill>
                  <a:srgbClr val="000000"/>
                </a:solidFill>
                <a:latin typeface="Helvetica Neue"/>
              </a:rPr>
              <a:t>Повышение квалификации — информация по дополнительным курсам педагогов в ГИС ЭО РТ</a:t>
            </a:r>
            <a:endParaRPr lang="ru-RU" b="1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39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712816"/>
            <a:ext cx="666273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tabLst>
                <a:tab pos="607695" algn="l"/>
              </a:tabLst>
            </a:pPr>
            <a:r>
              <a:rPr lang="ru-RU" sz="1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часа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учителей НОО, учителей-предметников, учителей-дефектологов, преподавателей организаций ПО, работников ДОО,  работников организаций ДОД, педагогов-психологов, социальных педагогов и др. </a:t>
            </a:r>
          </a:p>
          <a:p>
            <a:pPr marL="0" lvl="1" algn="just">
              <a:tabLst>
                <a:tab pos="607695" algn="l"/>
              </a:tabLst>
            </a:pP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tabLst>
                <a:tab pos="607695" algn="l"/>
              </a:tabLst>
            </a:pPr>
            <a:r>
              <a:rPr lang="ru-RU" sz="1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36 - 108 часов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руководителей образовательных организаций </a:t>
            </a:r>
          </a:p>
          <a:p>
            <a:pPr marL="0" lvl="1" algn="just">
              <a:tabLst>
                <a:tab pos="607695" algn="l"/>
              </a:tabLst>
            </a:pP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>
              <a:tabLst>
                <a:tab pos="607695" algn="l"/>
              </a:tabLst>
            </a:pPr>
            <a:r>
              <a:rPr lang="ru-RU" sz="1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16 - 36 часов </a:t>
            </a:r>
            <a:r>
              <a:rPr lang="ru-RU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эксклюзивные программы, отдельные модули, 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и для модулей интегрированных программ повышения квалификации по двум или нескольким предметам</a:t>
            </a:r>
          </a:p>
          <a:p>
            <a:pPr marL="0" lvl="1" algn="just">
              <a:tabLst>
                <a:tab pos="607695" algn="l"/>
              </a:tabLst>
            </a:pPr>
            <a:r>
              <a:rPr lang="ru-RU" sz="1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(например, программа по формированию функциональной грамотности в объеме от </a:t>
            </a:r>
            <a:r>
              <a:rPr lang="ru-RU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16-24 часов </a:t>
            </a:r>
            <a:r>
              <a:rPr lang="ru-RU" sz="1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проходить все педагоги РТ в течение трех лет</a:t>
            </a:r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базе ЦНППМ</a:t>
            </a:r>
            <a:r>
              <a:rPr lang="ru-RU" sz="1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6407" y="154466"/>
            <a:ext cx="6713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Трудоемкость программ ПК для </a:t>
            </a:r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слушателя</a:t>
            </a:r>
            <a:endParaRPr lang="ru-RU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8171" y="3468710"/>
            <a:ext cx="729081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Рекомендуется начальникам отделов (управлений) образования ИКМО Республики Татарстан, руководителям ОО при направлении педагогических работников РТ на повышение квалификации в дистанционной форме </a:t>
            </a:r>
            <a:r>
              <a:rPr lang="ru-RU" sz="12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приравнивать обучение к отрыву от производства (ст.187 ТК РФ)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t>2</a:t>
            </a:fld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8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0899" y="181113"/>
            <a:ext cx="657856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100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Инвариантные модули в программах </a:t>
            </a:r>
            <a:r>
              <a:rPr lang="ru-RU" sz="2100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ПК</a:t>
            </a:r>
            <a:endParaRPr lang="ru-RU" sz="2100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6153" y="761555"/>
            <a:ext cx="7760333" cy="303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104" lvl="1" algn="just">
              <a:tabLst>
                <a:tab pos="134541" algn="l"/>
              </a:tabLst>
            </a:pPr>
            <a:r>
              <a:rPr lang="ru-RU" sz="1275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всех категорий педагогических работников образования:</a:t>
            </a: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«Профессиональный стандарт педагога» </a:t>
            </a:r>
            <a:r>
              <a:rPr lang="ru-RU" sz="1275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часов</a:t>
            </a:r>
            <a:endParaRPr lang="ru-RU" sz="1275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«Особенности организации работы с детьми с ОВЗ» </a:t>
            </a:r>
            <a:r>
              <a:rPr lang="ru-RU" sz="1275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 часов</a:t>
            </a:r>
            <a:endParaRPr lang="ru-RU" sz="1275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«Актуальные вопросы воспитательной деятельности»</a:t>
            </a: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часов</a:t>
            </a: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Стажировка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часов </a:t>
            </a: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 дня по 6 часов) </a:t>
            </a: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endParaRPr lang="ru-RU" sz="1275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104" lvl="1" algn="just">
              <a:tabLst>
                <a:tab pos="134541" algn="l"/>
              </a:tabLst>
            </a:pPr>
            <a:r>
              <a:rPr lang="ru-RU" sz="1275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управленческих работников:</a:t>
            </a: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«Противодействие коррупции», «Профилактика терроризма и экстремизма», «Финансовая грамотность»    </a:t>
            </a:r>
            <a:r>
              <a:rPr lang="ru-RU" sz="1275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6 часов</a:t>
            </a:r>
            <a:endParaRPr lang="ru-RU" sz="1275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«Профессиональные стандарты в сфере образования» </a:t>
            </a:r>
            <a:r>
              <a:rPr lang="ru-RU" sz="1275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часов</a:t>
            </a:r>
            <a:endParaRPr lang="ru-RU" sz="1275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«Особенности организации работы с детьми с ОВЗ»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4 до 8 часов</a:t>
            </a:r>
            <a:endParaRPr lang="ru-RU" sz="1275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«Стратегические вопросы воспитания»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4 до 8 часов</a:t>
            </a:r>
          </a:p>
          <a:p>
            <a:pPr marL="191691" indent="-128588" algn="just">
              <a:buFont typeface="Wingdings" panose="05000000000000000000" pitchFamily="2" charset="2"/>
              <a:buChar char="ü"/>
              <a:tabLst>
                <a:tab pos="134541" algn="l"/>
              </a:tabLst>
            </a:pPr>
            <a:r>
              <a:rPr lang="ru-RU" sz="1275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«Ведение архивного дела» </a:t>
            </a: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заместителей директоров ОО) </a:t>
            </a:r>
            <a:r>
              <a:rPr lang="ru-RU" sz="1275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2 часов</a:t>
            </a:r>
            <a:endParaRPr lang="ru-RU" sz="1275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104" algn="just">
              <a:tabLst>
                <a:tab pos="134541" algn="l"/>
              </a:tabLst>
            </a:pPr>
            <a:endParaRPr lang="ru-RU" sz="1275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104" algn="just">
              <a:tabLst>
                <a:tab pos="134541" algn="l"/>
              </a:tabLst>
            </a:pPr>
            <a:r>
              <a:rPr lang="ru-RU" sz="1275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Трудоемкость программ профессиональной переподготовки </a:t>
            </a:r>
            <a:r>
              <a:rPr lang="ru-RU" sz="1275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250 часов</a:t>
            </a:r>
            <a:endParaRPr lang="ru-RU" sz="1275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40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670" y="131383"/>
            <a:ext cx="5764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Этапы работы в модуле «Повышение квалификации»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4102" y="1059582"/>
            <a:ext cx="751235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</a:rPr>
              <a:t>Прохождение </a:t>
            </a:r>
            <a:r>
              <a:rPr lang="ru-RU" sz="1200" dirty="0" smtClean="0">
                <a:solidFill>
                  <a:srgbClr val="C00000"/>
                </a:solidFill>
              </a:rPr>
              <a:t>диагностики выявления профессионал</a:t>
            </a:r>
            <a:r>
              <a:rPr lang="ru-RU" sz="1200" dirty="0">
                <a:solidFill>
                  <a:srgbClr val="C00000"/>
                </a:solidFill>
              </a:rPr>
              <a:t>ь</a:t>
            </a:r>
            <a:r>
              <a:rPr lang="ru-RU" sz="1200" dirty="0" smtClean="0">
                <a:solidFill>
                  <a:srgbClr val="C00000"/>
                </a:solidFill>
              </a:rPr>
              <a:t>ных дефицитов (анкетирования, диагностика) </a:t>
            </a:r>
            <a:r>
              <a:rPr lang="ru-RU" sz="1200" dirty="0"/>
              <a:t>через личный кабинет с 6</a:t>
            </a:r>
            <a:r>
              <a:rPr lang="ru-RU" sz="1200" dirty="0" smtClean="0"/>
              <a:t> </a:t>
            </a:r>
            <a:r>
              <a:rPr lang="ru-RU" sz="1200" dirty="0"/>
              <a:t>по </a:t>
            </a:r>
            <a:r>
              <a:rPr lang="ru-RU" sz="1200" dirty="0" smtClean="0"/>
              <a:t>15 </a:t>
            </a:r>
            <a:r>
              <a:rPr lang="ru-RU" sz="1200" dirty="0"/>
              <a:t>сентября </a:t>
            </a:r>
            <a:r>
              <a:rPr lang="ru-RU" sz="1200" dirty="0" smtClean="0"/>
              <a:t>2021 </a:t>
            </a:r>
            <a:r>
              <a:rPr lang="ru-RU" sz="1200" dirty="0"/>
              <a:t>года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Составление перечня тем, программ повышения квалификации с </a:t>
            </a:r>
            <a:r>
              <a:rPr lang="ru-RU" sz="1200" dirty="0" smtClean="0"/>
              <a:t>16 </a:t>
            </a:r>
            <a:r>
              <a:rPr lang="ru-RU" sz="1200" dirty="0"/>
              <a:t>по </a:t>
            </a:r>
            <a:r>
              <a:rPr lang="ru-RU" sz="1200" dirty="0" smtClean="0"/>
              <a:t>25 </a:t>
            </a:r>
            <a:r>
              <a:rPr lang="ru-RU" sz="1200" dirty="0"/>
              <a:t>сентября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Проведение очного отбора образовательных организаций ДПО до </a:t>
            </a:r>
            <a:r>
              <a:rPr lang="ru-RU" sz="1200" dirty="0" smtClean="0"/>
              <a:t>25 </a:t>
            </a:r>
            <a:r>
              <a:rPr lang="ru-RU" sz="1200" dirty="0"/>
              <a:t>сентября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Разработка образовательными организациями ДПО программ повышения квалификации с 1 октября по </a:t>
            </a:r>
            <a:r>
              <a:rPr lang="ru-RU" sz="1200" dirty="0" smtClean="0"/>
              <a:t>31 октября 2021 </a:t>
            </a:r>
            <a:r>
              <a:rPr lang="ru-RU" sz="1200" dirty="0"/>
              <a:t>года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Прием программ повышения квалификации на экспертизу со </a:t>
            </a:r>
            <a:r>
              <a:rPr lang="ru-RU" sz="1200" dirty="0" smtClean="0"/>
              <a:t>1 </a:t>
            </a:r>
            <a:r>
              <a:rPr lang="ru-RU" sz="1200" dirty="0"/>
              <a:t>по </a:t>
            </a:r>
            <a:r>
              <a:rPr lang="ru-RU" sz="1200" dirty="0" smtClean="0"/>
              <a:t>3 </a:t>
            </a:r>
            <a:r>
              <a:rPr lang="ru-RU" sz="1200" dirty="0"/>
              <a:t>ноября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Работа республиканского Экспертного совета по оценке программ (модулей) дополнительного профессионального образования работников образования с </a:t>
            </a:r>
            <a:r>
              <a:rPr lang="ru-RU" sz="1200" dirty="0" smtClean="0"/>
              <a:t>4 </a:t>
            </a:r>
            <a:r>
              <a:rPr lang="ru-RU" sz="1200" dirty="0"/>
              <a:t>по </a:t>
            </a:r>
            <a:r>
              <a:rPr lang="ru-RU" sz="1200" dirty="0" smtClean="0"/>
              <a:t>18 </a:t>
            </a:r>
            <a:r>
              <a:rPr lang="ru-RU" sz="1200" dirty="0"/>
              <a:t>ноября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/>
              <a:t>Прием и загрузка План-графиков повышения квалификации в модуль с </a:t>
            </a:r>
            <a:r>
              <a:rPr lang="ru-RU" sz="1200" dirty="0" smtClean="0"/>
              <a:t>22 </a:t>
            </a:r>
            <a:r>
              <a:rPr lang="ru-RU" sz="1200" dirty="0"/>
              <a:t>по </a:t>
            </a:r>
            <a:r>
              <a:rPr lang="ru-RU" sz="1200" dirty="0" smtClean="0"/>
              <a:t>26 </a:t>
            </a:r>
            <a:r>
              <a:rPr lang="ru-RU" sz="1200" dirty="0"/>
              <a:t>ноября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  <a:p>
            <a:endParaRPr lang="ru-RU" sz="1200" dirty="0"/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C00000"/>
                </a:solidFill>
              </a:rPr>
              <a:t>Подача заявлений </a:t>
            </a:r>
            <a:r>
              <a:rPr lang="ru-RU" sz="1200" dirty="0"/>
              <a:t>(выбор даты, темы, места повышения квалификации) на повышение квалификации педагогическими работниками с 7 по </a:t>
            </a:r>
            <a:r>
              <a:rPr lang="ru-RU" sz="1200" dirty="0" smtClean="0"/>
              <a:t>15 </a:t>
            </a:r>
            <a:r>
              <a:rPr lang="ru-RU" sz="1200" dirty="0"/>
              <a:t>декабря </a:t>
            </a:r>
            <a:r>
              <a:rPr lang="ru-RU" sz="1200" dirty="0" smtClean="0"/>
              <a:t>2021 </a:t>
            </a:r>
            <a:r>
              <a:rPr lang="ru-RU" sz="1200" dirty="0"/>
              <a:t>года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95482"/>
            <a:ext cx="44117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u="sng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Приказ МОиН РТ от 06.08.2021 №под-1012/21</a:t>
            </a:r>
            <a:endParaRPr lang="ru-RU" sz="1600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9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99741"/>
            <a:ext cx="4406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 порядке прохождения анкетирования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381" y="624131"/>
            <a:ext cx="6495238" cy="38952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8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99741"/>
            <a:ext cx="4406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 порядке прохождения анкетирования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85" y="673901"/>
            <a:ext cx="7259499" cy="398608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29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99741"/>
            <a:ext cx="4406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 порядке прохождения анкетирования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29"/>
          <a:stretch/>
        </p:blipFill>
        <p:spPr>
          <a:xfrm>
            <a:off x="827585" y="451501"/>
            <a:ext cx="6480720" cy="4601802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475656" y="987574"/>
            <a:ext cx="1584176" cy="17281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763688" y="1059582"/>
            <a:ext cx="1296144" cy="165618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0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99741"/>
            <a:ext cx="4406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О порядке прохождения анкетирования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232" b="2745"/>
          <a:stretch/>
        </p:blipFill>
        <p:spPr>
          <a:xfrm>
            <a:off x="755576" y="109791"/>
            <a:ext cx="6926641" cy="4968552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21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49742" y="33468"/>
            <a:ext cx="5022558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338138" algn="ctr"/>
            <a:r>
              <a:rPr lang="ru-RU" b="1" dirty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Примерные направления </a:t>
            </a:r>
            <a:r>
              <a:rPr lang="ru-RU" b="1" dirty="0" smtClean="0">
                <a:solidFill>
                  <a:srgbClr val="C00000"/>
                </a:solidFill>
                <a:latin typeface="Garamond" panose="02020404030301010803" pitchFamily="18" charset="0"/>
                <a:ea typeface="+mj-ea"/>
                <a:cs typeface="Times New Roman" panose="02020603050405020304" pitchFamily="18" charset="0"/>
              </a:rPr>
              <a:t>ПК</a:t>
            </a:r>
            <a:endParaRPr lang="ru-RU" b="1" dirty="0">
              <a:solidFill>
                <a:srgbClr val="C00000"/>
              </a:solidFill>
              <a:latin typeface="Garamond" panose="02020404030301010803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829" y="411510"/>
            <a:ext cx="8028384" cy="4210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lvl="1">
              <a:lnSpc>
                <a:spcPct val="115000"/>
              </a:lnSpc>
              <a:buSzPts val="1400"/>
            </a:pPr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совершенствованию предметной и методической компетентности учителей (педагогов)</a:t>
            </a:r>
          </a:p>
          <a:p>
            <a:pPr marL="134541" lvl="1">
              <a:lnSpc>
                <a:spcPct val="115000"/>
              </a:lnSpc>
              <a:buSzPts val="1400"/>
            </a:pPr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совершенствованию психолого-педагогической и коммуникативной компетентности учителей (педагогов)</a:t>
            </a:r>
          </a:p>
          <a:p>
            <a:pPr marL="134541" lvl="1">
              <a:lnSpc>
                <a:spcPct val="115000"/>
              </a:lnSpc>
              <a:buSzPts val="1400"/>
            </a:pPr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3.3.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учителя(педагога) навыки развития у обучающихся </a:t>
            </a:r>
            <a:r>
              <a:rPr lang="ru-RU" sz="975" dirty="0" err="1">
                <a:latin typeface="Arial" panose="020B0604020202020204" pitchFamily="34" charset="0"/>
                <a:cs typeface="Arial" panose="020B0604020202020204" pitchFamily="34" charset="0"/>
              </a:rPr>
              <a:t>метапредметных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 умений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3.4.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работы в полилингвальной образовательной среде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3.5.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в области цифровых технологий применительно к работе учителя (педагога)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3.6.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обучения детей с ограниченными возможностями здоровья (ОВЗ)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3.7.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развивает у учителя (педагога) навыки оценивания обучающихся, </a:t>
            </a:r>
            <a:r>
              <a:rPr lang="ru-RU" sz="97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контрольно-оценочной деятельности</a:t>
            </a:r>
            <a:endParaRPr lang="ru-RU" sz="105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3.8.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программ воспитания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3.9.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безопасной образовательной среды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3.10.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организации внеурочной деятельности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3.11.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в области профессиональной ориентации и самоопределения обучающихся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3.12.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развивает у учителя (педагога) навыки работы с одаренными детьми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3.13.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социально-педагогической деятельности учителя (педагога) и социально-педагогической поддержке обучающихся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3.14.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у учителя (педагога) навыки проектирования деятельности детско-взрослых объединений, детских общественных объединений, работу с родителями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3.15.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ПК, которая формирует навыки работы педагога со взрослыми (родителями, коллегами)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3.16.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дополнительных общеразвивающих образовательных программ (для работников ДОО)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3.17.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по проектированию и реализации программ патриотического воспитания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3.18.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направленная на формирование навыков работы педагогов с детьми с особенностями психического развития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3.19.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для ДОО включающие конструкторско-модельную деятельность детей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3.20. Программа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отражающая вопросы применения «облачных технологий» в профессиональной деятельности педагога</a:t>
            </a:r>
          </a:p>
          <a:p>
            <a:pPr marL="134541" lvl="1"/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3.21. Программы </a:t>
            </a:r>
            <a:r>
              <a:rPr lang="ru-RU" sz="975" dirty="0">
                <a:latin typeface="Arial" panose="020B0604020202020204" pitchFamily="34" charset="0"/>
                <a:cs typeface="Arial" panose="020B0604020202020204" pitchFamily="34" charset="0"/>
              </a:rPr>
              <a:t>ПК для руководителей ОО направленные на освоение новых технологий </a:t>
            </a:r>
            <a:r>
              <a:rPr lang="ru-RU" sz="975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endParaRPr lang="ru-RU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48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73859</TotalTime>
  <Words>1175</Words>
  <Application>Microsoft Office PowerPoint</Application>
  <PresentationFormat>Экран (16:9)</PresentationFormat>
  <Paragraphs>120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Garamond</vt:lpstr>
      <vt:lpstr>Georgia</vt:lpstr>
      <vt:lpstr>Helvetica Neue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Юлия</cp:lastModifiedBy>
  <cp:revision>1263</cp:revision>
  <cp:lastPrinted>2021-07-26T09:45:47Z</cp:lastPrinted>
  <dcterms:created xsi:type="dcterms:W3CDTF">2015-10-13T08:15:21Z</dcterms:created>
  <dcterms:modified xsi:type="dcterms:W3CDTF">2023-02-13T10:49:51Z</dcterms:modified>
</cp:coreProperties>
</file>